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6576000" cy="219456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5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 snapToObjects="1">
      <p:cViewPr varScale="1">
        <p:scale>
          <a:sx n="31" d="100"/>
          <a:sy n="31" d="100"/>
        </p:scale>
        <p:origin x="1350" y="102"/>
      </p:cViewPr>
      <p:guideLst>
        <p:guide orient="horz" pos="6912"/>
        <p:guide pos="115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F5F20-18B2-4AA9-B466-849C4A2097F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9D55AC-8A3D-434E-BC06-8ADDFD53FA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880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9D55AC-8A3D-434E-BC06-8ADDFD53FA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58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6817362"/>
            <a:ext cx="31089600" cy="47040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2435840"/>
            <a:ext cx="2560320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6720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344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0160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6881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360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0321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704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3762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35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07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0" y="2814321"/>
            <a:ext cx="32918400" cy="599186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0" y="2814321"/>
            <a:ext cx="98145600" cy="599186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942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4102082"/>
            <a:ext cx="31089600" cy="4358640"/>
          </a:xfrm>
        </p:spPr>
        <p:txBody>
          <a:bodyPr anchor="t"/>
          <a:lstStyle>
            <a:lvl1pPr algn="l">
              <a:defRPr sz="146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9301483"/>
            <a:ext cx="31089600" cy="4800598"/>
          </a:xfrm>
        </p:spPr>
        <p:txBody>
          <a:bodyPr anchor="b"/>
          <a:lstStyle>
            <a:lvl1pPr marL="0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1pPr>
            <a:lvl2pPr marL="167202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2pPr>
            <a:lvl3pPr marL="334405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3pPr>
            <a:lvl4pPr marL="5016078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4pPr>
            <a:lvl5pPr marL="6688104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5pPr>
            <a:lvl6pPr marL="8360131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6pPr>
            <a:lvl7pPr marL="10032157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7pPr>
            <a:lvl8pPr marL="11704183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8pPr>
            <a:lvl9pPr marL="13376209" indent="0">
              <a:buNone/>
              <a:defRPr sz="5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4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0" y="16388081"/>
            <a:ext cx="65532000" cy="46344842"/>
          </a:xfrm>
        </p:spPr>
        <p:txBody>
          <a:bodyPr/>
          <a:lstStyle>
            <a:lvl1pPr>
              <a:defRPr sz="10200"/>
            </a:lvl1pPr>
            <a:lvl2pPr>
              <a:defRPr sz="8800"/>
            </a:lvl2pPr>
            <a:lvl3pPr>
              <a:defRPr sz="73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456800" y="16388081"/>
            <a:ext cx="65532000" cy="46344842"/>
          </a:xfrm>
        </p:spPr>
        <p:txBody>
          <a:bodyPr/>
          <a:lstStyle>
            <a:lvl1pPr>
              <a:defRPr sz="10200"/>
            </a:lvl1pPr>
            <a:lvl2pPr>
              <a:defRPr sz="8800"/>
            </a:lvl2pPr>
            <a:lvl3pPr>
              <a:defRPr sz="73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81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878842"/>
            <a:ext cx="32918400" cy="3657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4912362"/>
            <a:ext cx="16160752" cy="2047238"/>
          </a:xfrm>
        </p:spPr>
        <p:txBody>
          <a:bodyPr anchor="b"/>
          <a:lstStyle>
            <a:lvl1pPr marL="0" indent="0">
              <a:buNone/>
              <a:defRPr sz="8800" b="1"/>
            </a:lvl1pPr>
            <a:lvl2pPr marL="1672026" indent="0">
              <a:buNone/>
              <a:defRPr sz="7300" b="1"/>
            </a:lvl2pPr>
            <a:lvl3pPr marL="3344052" indent="0">
              <a:buNone/>
              <a:defRPr sz="6600" b="1"/>
            </a:lvl3pPr>
            <a:lvl4pPr marL="5016078" indent="0">
              <a:buNone/>
              <a:defRPr sz="5900" b="1"/>
            </a:lvl4pPr>
            <a:lvl5pPr marL="6688104" indent="0">
              <a:buNone/>
              <a:defRPr sz="5900" b="1"/>
            </a:lvl5pPr>
            <a:lvl6pPr marL="8360131" indent="0">
              <a:buNone/>
              <a:defRPr sz="5900" b="1"/>
            </a:lvl6pPr>
            <a:lvl7pPr marL="10032157" indent="0">
              <a:buNone/>
              <a:defRPr sz="5900" b="1"/>
            </a:lvl7pPr>
            <a:lvl8pPr marL="11704183" indent="0">
              <a:buNone/>
              <a:defRPr sz="5900" b="1"/>
            </a:lvl8pPr>
            <a:lvl9pPr marL="13376209" indent="0">
              <a:buNone/>
              <a:defRPr sz="5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6959600"/>
            <a:ext cx="16160752" cy="12644122"/>
          </a:xfrm>
        </p:spPr>
        <p:txBody>
          <a:bodyPr/>
          <a:lstStyle>
            <a:lvl1pPr>
              <a:defRPr sz="8800"/>
            </a:lvl1pPr>
            <a:lvl2pPr>
              <a:defRPr sz="7300"/>
            </a:lvl2pPr>
            <a:lvl3pPr>
              <a:defRPr sz="6600"/>
            </a:lvl3pPr>
            <a:lvl4pPr>
              <a:defRPr sz="5900"/>
            </a:lvl4pPr>
            <a:lvl5pPr>
              <a:defRPr sz="5900"/>
            </a:lvl5pPr>
            <a:lvl6pPr>
              <a:defRPr sz="5900"/>
            </a:lvl6pPr>
            <a:lvl7pPr>
              <a:defRPr sz="5900"/>
            </a:lvl7pPr>
            <a:lvl8pPr>
              <a:defRPr sz="5900"/>
            </a:lvl8pPr>
            <a:lvl9pPr>
              <a:defRPr sz="5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2" y="4912362"/>
            <a:ext cx="16167100" cy="2047238"/>
          </a:xfrm>
        </p:spPr>
        <p:txBody>
          <a:bodyPr anchor="b"/>
          <a:lstStyle>
            <a:lvl1pPr marL="0" indent="0">
              <a:buNone/>
              <a:defRPr sz="8800" b="1"/>
            </a:lvl1pPr>
            <a:lvl2pPr marL="1672026" indent="0">
              <a:buNone/>
              <a:defRPr sz="7300" b="1"/>
            </a:lvl2pPr>
            <a:lvl3pPr marL="3344052" indent="0">
              <a:buNone/>
              <a:defRPr sz="6600" b="1"/>
            </a:lvl3pPr>
            <a:lvl4pPr marL="5016078" indent="0">
              <a:buNone/>
              <a:defRPr sz="5900" b="1"/>
            </a:lvl4pPr>
            <a:lvl5pPr marL="6688104" indent="0">
              <a:buNone/>
              <a:defRPr sz="5900" b="1"/>
            </a:lvl5pPr>
            <a:lvl6pPr marL="8360131" indent="0">
              <a:buNone/>
              <a:defRPr sz="5900" b="1"/>
            </a:lvl6pPr>
            <a:lvl7pPr marL="10032157" indent="0">
              <a:buNone/>
              <a:defRPr sz="5900" b="1"/>
            </a:lvl7pPr>
            <a:lvl8pPr marL="11704183" indent="0">
              <a:buNone/>
              <a:defRPr sz="5900" b="1"/>
            </a:lvl8pPr>
            <a:lvl9pPr marL="13376209" indent="0">
              <a:buNone/>
              <a:defRPr sz="5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2" y="6959600"/>
            <a:ext cx="16167100" cy="12644122"/>
          </a:xfrm>
        </p:spPr>
        <p:txBody>
          <a:bodyPr/>
          <a:lstStyle>
            <a:lvl1pPr>
              <a:defRPr sz="8800"/>
            </a:lvl1pPr>
            <a:lvl2pPr>
              <a:defRPr sz="7300"/>
            </a:lvl2pPr>
            <a:lvl3pPr>
              <a:defRPr sz="6600"/>
            </a:lvl3pPr>
            <a:lvl4pPr>
              <a:defRPr sz="5900"/>
            </a:lvl4pPr>
            <a:lvl5pPr>
              <a:defRPr sz="5900"/>
            </a:lvl5pPr>
            <a:lvl6pPr>
              <a:defRPr sz="5900"/>
            </a:lvl6pPr>
            <a:lvl7pPr>
              <a:defRPr sz="5900"/>
            </a:lvl7pPr>
            <a:lvl8pPr>
              <a:defRPr sz="5900"/>
            </a:lvl8pPr>
            <a:lvl9pPr>
              <a:defRPr sz="5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45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1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07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2" y="873760"/>
            <a:ext cx="12033252" cy="3718560"/>
          </a:xfrm>
        </p:spPr>
        <p:txBody>
          <a:bodyPr anchor="b"/>
          <a:lstStyle>
            <a:lvl1pPr algn="l">
              <a:defRPr sz="7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873761"/>
            <a:ext cx="20447000" cy="18729962"/>
          </a:xfrm>
        </p:spPr>
        <p:txBody>
          <a:bodyPr/>
          <a:lstStyle>
            <a:lvl1pPr>
              <a:defRPr sz="11700"/>
            </a:lvl1pPr>
            <a:lvl2pPr>
              <a:defRPr sz="10200"/>
            </a:lvl2pPr>
            <a:lvl3pPr>
              <a:defRPr sz="88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2" y="4592321"/>
            <a:ext cx="12033252" cy="15011402"/>
          </a:xfrm>
        </p:spPr>
        <p:txBody>
          <a:bodyPr/>
          <a:lstStyle>
            <a:lvl1pPr marL="0" indent="0">
              <a:buNone/>
              <a:defRPr sz="5100"/>
            </a:lvl1pPr>
            <a:lvl2pPr marL="1672026" indent="0">
              <a:buNone/>
              <a:defRPr sz="4400"/>
            </a:lvl2pPr>
            <a:lvl3pPr marL="3344052" indent="0">
              <a:buNone/>
              <a:defRPr sz="3700"/>
            </a:lvl3pPr>
            <a:lvl4pPr marL="5016078" indent="0">
              <a:buNone/>
              <a:defRPr sz="3300"/>
            </a:lvl4pPr>
            <a:lvl5pPr marL="6688104" indent="0">
              <a:buNone/>
              <a:defRPr sz="3300"/>
            </a:lvl5pPr>
            <a:lvl6pPr marL="8360131" indent="0">
              <a:buNone/>
              <a:defRPr sz="3300"/>
            </a:lvl6pPr>
            <a:lvl7pPr marL="10032157" indent="0">
              <a:buNone/>
              <a:defRPr sz="3300"/>
            </a:lvl7pPr>
            <a:lvl8pPr marL="11704183" indent="0">
              <a:buNone/>
              <a:defRPr sz="3300"/>
            </a:lvl8pPr>
            <a:lvl9pPr marL="13376209" indent="0">
              <a:buNone/>
              <a:defRPr sz="3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69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2" y="15361920"/>
            <a:ext cx="21945600" cy="1813562"/>
          </a:xfrm>
        </p:spPr>
        <p:txBody>
          <a:bodyPr anchor="b"/>
          <a:lstStyle>
            <a:lvl1pPr algn="l">
              <a:defRPr sz="73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2" y="1960880"/>
            <a:ext cx="21945600" cy="13167360"/>
          </a:xfrm>
        </p:spPr>
        <p:txBody>
          <a:bodyPr/>
          <a:lstStyle>
            <a:lvl1pPr marL="0" indent="0">
              <a:buNone/>
              <a:defRPr sz="11700"/>
            </a:lvl1pPr>
            <a:lvl2pPr marL="1672026" indent="0">
              <a:buNone/>
              <a:defRPr sz="10200"/>
            </a:lvl2pPr>
            <a:lvl3pPr marL="3344052" indent="0">
              <a:buNone/>
              <a:defRPr sz="8800"/>
            </a:lvl3pPr>
            <a:lvl4pPr marL="5016078" indent="0">
              <a:buNone/>
              <a:defRPr sz="7300"/>
            </a:lvl4pPr>
            <a:lvl5pPr marL="6688104" indent="0">
              <a:buNone/>
              <a:defRPr sz="7300"/>
            </a:lvl5pPr>
            <a:lvl6pPr marL="8360131" indent="0">
              <a:buNone/>
              <a:defRPr sz="7300"/>
            </a:lvl6pPr>
            <a:lvl7pPr marL="10032157" indent="0">
              <a:buNone/>
              <a:defRPr sz="7300"/>
            </a:lvl7pPr>
            <a:lvl8pPr marL="11704183" indent="0">
              <a:buNone/>
              <a:defRPr sz="7300"/>
            </a:lvl8pPr>
            <a:lvl9pPr marL="13376209" indent="0">
              <a:buNone/>
              <a:defRPr sz="73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2" y="17175482"/>
            <a:ext cx="21945600" cy="2575558"/>
          </a:xfrm>
        </p:spPr>
        <p:txBody>
          <a:bodyPr/>
          <a:lstStyle>
            <a:lvl1pPr marL="0" indent="0">
              <a:buNone/>
              <a:defRPr sz="5100"/>
            </a:lvl1pPr>
            <a:lvl2pPr marL="1672026" indent="0">
              <a:buNone/>
              <a:defRPr sz="4400"/>
            </a:lvl2pPr>
            <a:lvl3pPr marL="3344052" indent="0">
              <a:buNone/>
              <a:defRPr sz="3700"/>
            </a:lvl3pPr>
            <a:lvl4pPr marL="5016078" indent="0">
              <a:buNone/>
              <a:defRPr sz="3300"/>
            </a:lvl4pPr>
            <a:lvl5pPr marL="6688104" indent="0">
              <a:buNone/>
              <a:defRPr sz="3300"/>
            </a:lvl5pPr>
            <a:lvl6pPr marL="8360131" indent="0">
              <a:buNone/>
              <a:defRPr sz="3300"/>
            </a:lvl6pPr>
            <a:lvl7pPr marL="10032157" indent="0">
              <a:buNone/>
              <a:defRPr sz="3300"/>
            </a:lvl7pPr>
            <a:lvl8pPr marL="11704183" indent="0">
              <a:buNone/>
              <a:defRPr sz="3300"/>
            </a:lvl8pPr>
            <a:lvl9pPr marL="13376209" indent="0">
              <a:buNone/>
              <a:defRPr sz="3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690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878842"/>
            <a:ext cx="32918400" cy="3657600"/>
          </a:xfrm>
          <a:prstGeom prst="rect">
            <a:avLst/>
          </a:prstGeom>
        </p:spPr>
        <p:txBody>
          <a:bodyPr vert="horz" lIns="334405" tIns="167203" rIns="334405" bIns="167203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5120641"/>
            <a:ext cx="32918400" cy="14483082"/>
          </a:xfrm>
          <a:prstGeom prst="rect">
            <a:avLst/>
          </a:prstGeom>
        </p:spPr>
        <p:txBody>
          <a:bodyPr vert="horz" lIns="334405" tIns="167203" rIns="334405" bIns="167203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20340322"/>
            <a:ext cx="8534400" cy="1168400"/>
          </a:xfrm>
          <a:prstGeom prst="rect">
            <a:avLst/>
          </a:prstGeom>
        </p:spPr>
        <p:txBody>
          <a:bodyPr vert="horz" lIns="334405" tIns="167203" rIns="334405" bIns="167203" rtlCol="0" anchor="ctr"/>
          <a:lstStyle>
            <a:lvl1pPr algn="l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5BE40-D031-FD40-9BE8-BFC877BE24A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20340322"/>
            <a:ext cx="11582400" cy="1168400"/>
          </a:xfrm>
          <a:prstGeom prst="rect">
            <a:avLst/>
          </a:prstGeom>
        </p:spPr>
        <p:txBody>
          <a:bodyPr vert="horz" lIns="334405" tIns="167203" rIns="334405" bIns="167203" rtlCol="0" anchor="ctr"/>
          <a:lstStyle>
            <a:lvl1pPr algn="ctr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20340322"/>
            <a:ext cx="8534400" cy="1168400"/>
          </a:xfrm>
          <a:prstGeom prst="rect">
            <a:avLst/>
          </a:prstGeom>
        </p:spPr>
        <p:txBody>
          <a:bodyPr vert="horz" lIns="334405" tIns="167203" rIns="334405" bIns="167203" rtlCol="0" anchor="ctr"/>
          <a:lstStyle>
            <a:lvl1pPr algn="r">
              <a:defRPr sz="4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2FD2E-4281-8E4A-803F-62C85983C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990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su_logo_prin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78" y="395888"/>
            <a:ext cx="5623164" cy="96932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94148" y="85799"/>
            <a:ext cx="2711669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AA0530"/>
                </a:solidFill>
                <a:latin typeface="Optima"/>
                <a:cs typeface="Optima"/>
              </a:rPr>
              <a:t>Analysis of Power Plant Energy Generation in the United States using Machine Learning and Geographic Information System (GIS)</a:t>
            </a:r>
          </a:p>
        </p:txBody>
      </p:sp>
      <p:sp>
        <p:nvSpPr>
          <p:cNvPr id="6" name="Rectangle 5"/>
          <p:cNvSpPr/>
          <p:nvPr/>
        </p:nvSpPr>
        <p:spPr>
          <a:xfrm>
            <a:off x="569672" y="9268326"/>
            <a:ext cx="1064142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3600" dirty="0">
                <a:solidFill>
                  <a:prstClr val="black"/>
                </a:solidFill>
              </a:rPr>
              <a:t>The main goal is to study the distribution and classification of energy generation based on demographics and power source.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074428" y="3134385"/>
            <a:ext cx="5658758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Goal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1687924" y="16634064"/>
            <a:ext cx="720453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prstClr val="black"/>
                </a:solidFill>
              </a:rPr>
              <a:t>The greatest energy producing source in the US is natural gas.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prstClr val="black"/>
                </a:solidFill>
              </a:rPr>
              <a:t>The greatest number of power plants are solar.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160381" y="12049270"/>
            <a:ext cx="461468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Unsupervised machine learning using K-Means clustering to fathom how power generation areas are grouped.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074428" y="10940551"/>
            <a:ext cx="5658758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Methods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2869862" y="15530509"/>
            <a:ext cx="5658758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Conclusions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0451971" y="15465590"/>
            <a:ext cx="5658758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Future work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CA5D8BA-3C86-8C35-D1F9-17DCFBADE9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5659" y="326682"/>
            <a:ext cx="4228249" cy="22863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296A07-5D07-3748-4261-A81AC95C2E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806" y="16481177"/>
            <a:ext cx="6348018" cy="5030804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EA8321B5-B551-2A86-C3B2-C9C08286F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938" y="11852051"/>
            <a:ext cx="6627443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10F2C3-436A-4E14-411E-1EFAB7469BBB}"/>
              </a:ext>
            </a:extLst>
          </p:cNvPr>
          <p:cNvSpPr/>
          <p:nvPr/>
        </p:nvSpPr>
        <p:spPr>
          <a:xfrm>
            <a:off x="8001000" y="2195852"/>
            <a:ext cx="2220685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b="1" dirty="0">
                <a:solidFill>
                  <a:prstClr val="black"/>
                </a:solidFill>
              </a:rPr>
              <a:t>Cristian C Noriega M, Blessing Austin-Gabriel, Ernest </a:t>
            </a:r>
            <a:r>
              <a:rPr lang="en-US" sz="4000" b="1" dirty="0" err="1">
                <a:solidFill>
                  <a:prstClr val="black"/>
                </a:solidFill>
              </a:rPr>
              <a:t>Chianumba</a:t>
            </a:r>
            <a:r>
              <a:rPr lang="en-US" sz="4000" b="1" dirty="0">
                <a:solidFill>
                  <a:prstClr val="black"/>
                </a:solidFill>
              </a:rPr>
              <a:t>, </a:t>
            </a:r>
            <a:r>
              <a:rPr lang="en-US" sz="4000" b="1" dirty="0" err="1">
                <a:solidFill>
                  <a:prstClr val="black"/>
                </a:solidFill>
              </a:rPr>
              <a:t>Rolih</a:t>
            </a:r>
            <a:r>
              <a:rPr lang="en-US" sz="4000" b="1" dirty="0">
                <a:solidFill>
                  <a:prstClr val="black"/>
                </a:solidFill>
              </a:rPr>
              <a:t> Ferdinand, Dr. Aparna Varde (School of Computing, and CESAC)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D1B058-C327-4AC1-F349-E13BBEA32A48}"/>
              </a:ext>
            </a:extLst>
          </p:cNvPr>
          <p:cNvSpPr/>
          <p:nvPr/>
        </p:nvSpPr>
        <p:spPr>
          <a:xfrm>
            <a:off x="6902824" y="16454947"/>
            <a:ext cx="487224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00" dirty="0">
                <a:solidFill>
                  <a:prstClr val="black"/>
                </a:solidFill>
              </a:rPr>
              <a:t>Supervised machine learning using decision trees and random forest to classify the power sources.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56257D-39E4-0319-09D7-7D554AAAA9A6}"/>
              </a:ext>
            </a:extLst>
          </p:cNvPr>
          <p:cNvSpPr/>
          <p:nvPr/>
        </p:nvSpPr>
        <p:spPr>
          <a:xfrm>
            <a:off x="6742811" y="18822216"/>
            <a:ext cx="461468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sz="3600" dirty="0">
              <a:solidFill>
                <a:prstClr val="black"/>
              </a:solidFill>
            </a:endParaRPr>
          </a:p>
          <a:p>
            <a:pPr lvl="0"/>
            <a:r>
              <a:rPr lang="en-US" sz="3600" dirty="0">
                <a:solidFill>
                  <a:prstClr val="black"/>
                </a:solidFill>
              </a:rPr>
              <a:t>  Decision Trees &amp;     Random Forest: What exactly is causing these &amp; why?</a:t>
            </a:r>
          </a:p>
          <a:p>
            <a:pPr lvl="0"/>
            <a:endParaRPr lang="en-US" sz="4000" dirty="0">
              <a:solidFill>
                <a:prstClr val="black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D324515-EF87-D666-90E4-C08BDCDEB886}"/>
              </a:ext>
            </a:extLst>
          </p:cNvPr>
          <p:cNvSpPr/>
          <p:nvPr/>
        </p:nvSpPr>
        <p:spPr>
          <a:xfrm>
            <a:off x="554807" y="4017259"/>
            <a:ext cx="1128778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n-US" sz="3600" dirty="0">
                <a:solidFill>
                  <a:prstClr val="black"/>
                </a:solidFill>
              </a:rPr>
              <a:t>While Natural Gas is leading energy source in the United States, renewable energy sources are poised for future dominance. We aim to analyze data on them.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B58A15-1AD9-7D50-1678-AC797387D712}"/>
              </a:ext>
            </a:extLst>
          </p:cNvPr>
          <p:cNvSpPr/>
          <p:nvPr/>
        </p:nvSpPr>
        <p:spPr>
          <a:xfrm>
            <a:off x="19264504" y="16620913"/>
            <a:ext cx="8315777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prstClr val="black"/>
                </a:solidFill>
              </a:rPr>
              <a:t>How can the energy distribution and findings be modeled using GIS in a user-friendly and interactive manner?</a:t>
            </a:r>
          </a:p>
          <a:p>
            <a:pPr marL="571500" lvl="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prstClr val="black"/>
                </a:solidFill>
              </a:rPr>
              <a:t>Address CO2 emissions with respect to transition towards cleaner energy, and the demographics.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8E5AC918-91B8-B7AB-04A0-07FFA92B10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030" y="5743985"/>
            <a:ext cx="3868045" cy="369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DD7DD00D-92FB-060D-9EED-EBC6565A7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795" y="5648635"/>
            <a:ext cx="3637259" cy="378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D0CA2A3-B1DF-ACBF-817C-67342662CBF4}"/>
              </a:ext>
            </a:extLst>
          </p:cNvPr>
          <p:cNvSpPr txBox="1"/>
          <p:nvPr/>
        </p:nvSpPr>
        <p:spPr>
          <a:xfrm>
            <a:off x="12529479" y="19290643"/>
            <a:ext cx="5899885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Data source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7B40401-AB3C-CD87-E33F-D12F04FB1A62}"/>
              </a:ext>
            </a:extLst>
          </p:cNvPr>
          <p:cNvSpPr/>
          <p:nvPr/>
        </p:nvSpPr>
        <p:spPr>
          <a:xfrm>
            <a:off x="11775068" y="20229940"/>
            <a:ext cx="71173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dirty="0">
                <a:solidFill>
                  <a:prstClr val="black"/>
                </a:solidFill>
              </a:rPr>
              <a:t>The U.S Energy Information Administration, May 2023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449BBA-DA08-8669-A2F0-1322AB549502}"/>
              </a:ext>
            </a:extLst>
          </p:cNvPr>
          <p:cNvSpPr txBox="1"/>
          <p:nvPr/>
        </p:nvSpPr>
        <p:spPr>
          <a:xfrm>
            <a:off x="19937208" y="3134384"/>
            <a:ext cx="6465897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Non-renewable energy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F282850-1283-5EA1-FEA0-FD28E40D36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371822" y="3985409"/>
            <a:ext cx="7230663" cy="495026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07E17DD-0DE0-7CE5-AC71-0A48568779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6819322" y="10145489"/>
            <a:ext cx="7262205" cy="4951245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D8F3DDA-39BC-A4B9-68A8-B7C404CA801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572133" y="3985409"/>
            <a:ext cx="7247189" cy="495026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CE17A1C-6B94-7978-515D-82554A39872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819322" y="3965381"/>
            <a:ext cx="7242965" cy="495124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147781BB-3FA0-BB48-0F39-39236BC3C7F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309797" y="10145489"/>
            <a:ext cx="7204535" cy="490629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FA3FCBEF-BC2E-AD94-949B-91EB93D65AD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572133" y="10154384"/>
            <a:ext cx="7204535" cy="4908089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0BA911CC-5F3F-48C0-B7F6-222C3A6E7678}"/>
              </a:ext>
            </a:extLst>
          </p:cNvPr>
          <p:cNvSpPr txBox="1"/>
          <p:nvPr/>
        </p:nvSpPr>
        <p:spPr>
          <a:xfrm>
            <a:off x="19962778" y="9323387"/>
            <a:ext cx="6465897" cy="830997"/>
          </a:xfrm>
          <a:prstGeom prst="rect">
            <a:avLst/>
          </a:prstGeom>
          <a:solidFill>
            <a:srgbClr val="AA0530"/>
          </a:solidFill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FFFFFF"/>
                </a:solidFill>
                <a:latin typeface="Optima"/>
                <a:cs typeface="Optima"/>
              </a:rPr>
              <a:t>Renewable energy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ACD0CE6-B073-F734-00F9-78E2CECCF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2326" y="15530509"/>
            <a:ext cx="7204535" cy="6086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442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216</Words>
  <Application>Microsoft Office PowerPoint</Application>
  <PresentationFormat>Custom</PresentationFormat>
  <Paragraphs>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Optima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Cristian m</dc:creator>
  <cp:lastModifiedBy>James Lucero</cp:lastModifiedBy>
  <cp:revision>9</cp:revision>
  <dcterms:created xsi:type="dcterms:W3CDTF">2017-04-28T17:01:32Z</dcterms:created>
  <dcterms:modified xsi:type="dcterms:W3CDTF">2024-04-22T20:09:36Z</dcterms:modified>
</cp:coreProperties>
</file>

<file path=docProps/thumbnail.jpeg>
</file>